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8" r:id="rId3"/>
    <p:sldId id="305" r:id="rId4"/>
    <p:sldId id="289" r:id="rId5"/>
    <p:sldId id="296" r:id="rId6"/>
    <p:sldId id="295" r:id="rId7"/>
    <p:sldId id="292" r:id="rId8"/>
    <p:sldId id="294" r:id="rId9"/>
    <p:sldId id="297" r:id="rId10"/>
    <p:sldId id="298" r:id="rId11"/>
    <p:sldId id="299" r:id="rId12"/>
    <p:sldId id="301" r:id="rId13"/>
    <p:sldId id="300" r:id="rId14"/>
    <p:sldId id="302" r:id="rId15"/>
    <p:sldId id="303" r:id="rId16"/>
    <p:sldId id="304" r:id="rId17"/>
    <p:sldId id="308" r:id="rId18"/>
    <p:sldId id="307" r:id="rId19"/>
    <p:sldId id="291" r:id="rId20"/>
    <p:sldId id="281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xema González Balseiro" initials="TGB" lastIdx="1" clrIdx="0">
    <p:extLst>
      <p:ext uri="{19B8F6BF-5375-455C-9EA6-DF929625EA0E}">
        <p15:presenceInfo xmlns:p15="http://schemas.microsoft.com/office/powerpoint/2012/main" userId="a6c5b3bf80d42c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1"/>
    <p:restoredTop sz="89437" autoAdjust="0"/>
  </p:normalViewPr>
  <p:slideViewPr>
    <p:cSldViewPr snapToGrid="0">
      <p:cViewPr varScale="1">
        <p:scale>
          <a:sx n="116" d="100"/>
          <a:sy n="116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30/09/2021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7969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99882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30/09/2021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30/09/2021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30/09/2021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2558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30/09/2021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CC573E0D-8D49-4DC4-BD18-915EA0F76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1777486"/>
            <a:ext cx="2435357" cy="1219202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50E1CE53-D6F6-45EA-937C-9912A14BAD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98" y="1777485"/>
            <a:ext cx="2435357" cy="121920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26E88F9-A3AA-468B-873F-13C0357E0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91523" y="2144199"/>
            <a:ext cx="2228850" cy="4857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0C50EFDC-C196-4926-9950-BF4834B8FF2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3018513"/>
            <a:ext cx="2151520" cy="1077106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CA6D8B74-839F-4129-A848-A6D5026AE07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28" y="3114727"/>
            <a:ext cx="2012640" cy="1007579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7C19783-459B-4CE7-8A1A-58294F7A14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31" y="3141413"/>
            <a:ext cx="1906027" cy="9542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6A61632-CD26-4437-BB00-A3384E19835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51" y="2996688"/>
            <a:ext cx="2336711" cy="11698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B142312-C30E-46CE-990B-330087CA920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40" y="4661065"/>
            <a:ext cx="2685815" cy="520385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64BC75B0-FD42-4EB8-873D-6650A1FEFBE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510" y="1896798"/>
            <a:ext cx="2112391" cy="1057517"/>
          </a:xfrm>
          <a:prstGeom prst="rect">
            <a:avLst/>
          </a:prstGeom>
        </p:spPr>
      </p:pic>
      <p:pic>
        <p:nvPicPr>
          <p:cNvPr id="24" name="Imagen 23" descr="Logotipo&#10;&#10;Descripción generada automáticamente">
            <a:extLst>
              <a:ext uri="{FF2B5EF4-FFF2-40B4-BE49-F238E27FC236}">
                <a16:creationId xmlns:a16="http://schemas.microsoft.com/office/drawing/2014/main" id="{ED512087-BDCD-49EE-9743-253F20B7A48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58" y="4367016"/>
            <a:ext cx="2345936" cy="100444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B91A577-60CA-41CF-AA71-3DD942432E02}"/>
              </a:ext>
            </a:extLst>
          </p:cNvPr>
          <p:cNvSpPr txBox="1"/>
          <p:nvPr userDrawn="1"/>
        </p:nvSpPr>
        <p:spPr>
          <a:xfrm>
            <a:off x="838200" y="368488"/>
            <a:ext cx="10515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3600" kern="1200" dirty="0">
                <a:solidFill>
                  <a:srgbClr val="561B64"/>
                </a:solidFill>
                <a:latin typeface="+mj-lt"/>
                <a:ea typeface="+mj-ea"/>
                <a:cs typeface="+mj-cs"/>
              </a:rPr>
              <a:t>SPONSORS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9F379C51-ED00-451B-86A9-47BAE5DA187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7F4BDC5E-DEEE-4B1E-B80B-4E64587F61D8}"/>
              </a:ext>
            </a:extLst>
          </p:cNvPr>
          <p:cNvSpPr txBox="1"/>
          <p:nvPr userDrawn="1"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2021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C08AB0EA-68EF-47F3-86CE-D045EC29F68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05" y="4208879"/>
            <a:ext cx="2435357" cy="1219202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F9AE776F-5CD4-47DF-AEFC-0BB78A21917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73" y="4684723"/>
            <a:ext cx="2242690" cy="4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30/09/2021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s.microsoft.com/en-us/dotnet/spark/how-to-guides/databricks-deploy-methods#deploy-using-spark-subm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ocs.microsoft.com/en-us/dotnet/spark/how-to-guides/databricks-deploy-methods#deploy-using-set-ja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s-es/azure/databricks/dev-tools/databricks-conn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spark/odbc-drivers-download" TargetMode="External"/><Relationship Id="rId2" Type="http://schemas.openxmlformats.org/officeDocument/2006/relationships/hyperlink" Target="https://docs.databricks.com/integrations/bi/jdbc-odbc-bi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info@netcoreconf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anicoenlaxbox.com/post/install-spark-on-window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spark/releases/download/v2.0.0/Microsoft.Spark.Worker.net461.win-x64-2.0.0.zi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2021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873551" y="1296028"/>
            <a:ext cx="560422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6000" b="1" dirty="0">
                <a:solidFill>
                  <a:schemeClr val="bg1"/>
                </a:solidFill>
                <a:latin typeface="Helvetica"/>
                <a:cs typeface="Helvetica"/>
              </a:rPr>
              <a:t>NET </a:t>
            </a:r>
            <a:r>
              <a:rPr lang="es-ES" sz="6000" b="1" dirty="0" err="1">
                <a:solidFill>
                  <a:schemeClr val="bg1"/>
                </a:solidFill>
                <a:latin typeface="Helvetica"/>
                <a:cs typeface="Helvetica"/>
              </a:rPr>
              <a:t>for</a:t>
            </a:r>
            <a:r>
              <a:rPr lang="es-ES" sz="6000" b="1" dirty="0">
                <a:solidFill>
                  <a:schemeClr val="bg1"/>
                </a:solidFill>
                <a:latin typeface="Helvetica"/>
                <a:cs typeface="Helvetica"/>
              </a:rPr>
              <a:t> Apache </a:t>
            </a:r>
            <a:r>
              <a:rPr lang="es-ES" sz="6000" b="1" dirty="0" err="1">
                <a:solidFill>
                  <a:schemeClr val="bg1"/>
                </a:solidFill>
                <a:latin typeface="Helvetica"/>
                <a:cs typeface="Helvetica"/>
              </a:rPr>
              <a:t>Spark</a:t>
            </a:r>
            <a:r>
              <a:rPr lang="es-ES" sz="6000" b="1" dirty="0">
                <a:solidFill>
                  <a:schemeClr val="bg1"/>
                </a:solidFill>
                <a:latin typeface="Helvetica"/>
                <a:cs typeface="Helvetica"/>
              </a:rPr>
              <a:t>, ¿Por qué no?</a:t>
            </a:r>
            <a:endParaRPr lang="en-US" sz="1600" dirty="0" err="1">
              <a:solidFill>
                <a:schemeClr val="bg1"/>
              </a:solidFill>
              <a:ea typeface="+mn-ea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4685" y="6039161"/>
            <a:ext cx="2031545" cy="3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schemeClr val="bg1"/>
                </a:solidFill>
                <a:latin typeface="Helvetica"/>
                <a:cs typeface="Helvetica"/>
              </a:rPr>
              <a:t>9-10 Oct 21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239045" y="4009044"/>
            <a:ext cx="39550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cs typeface="Helvetica"/>
              </a:rPr>
              <a:t>Ser</a:t>
            </a:r>
            <a:r>
              <a:rPr lang="es-ES" b="1" dirty="0" err="1">
                <a:solidFill>
                  <a:schemeClr val="bg1"/>
                </a:solidFill>
                <a:latin typeface="Helvetica"/>
                <a:cs typeface="Helvetica"/>
              </a:rPr>
              <a:t>gio</a:t>
            </a:r>
            <a:r>
              <a:rPr lang="es-ES" b="1" dirty="0">
                <a:solidFill>
                  <a:schemeClr val="bg1"/>
                </a:solidFill>
                <a:latin typeface="Helvetica"/>
                <a:cs typeface="Helvetica"/>
              </a:rPr>
              <a:t> León</a:t>
            </a:r>
            <a:endParaRPr lang="es-E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239046" y="4375492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kumimoji="0" lang="es-ES" sz="1600" b="0" i="1" u="none" strike="sng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CTO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</a:t>
            </a:r>
            <a:r>
              <a:rPr kumimoji="0" lang="es-ES" sz="1600" b="0" i="1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Developer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 en Analyticalways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239046" y="4698666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>
                <a:solidFill>
                  <a:schemeClr val="bg1"/>
                </a:solidFill>
                <a:latin typeface="Helvetica"/>
                <a:cs typeface="Helvetica"/>
              </a:rPr>
              <a:t>@panicoenlaxbox</a:t>
            </a:r>
            <a:endParaRPr lang="es-ES" sz="1600" i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12" name="CuadroTexto 6">
            <a:extLst>
              <a:ext uri="{FF2B5EF4-FFF2-40B4-BE49-F238E27FC236}">
                <a16:creationId xmlns:a16="http://schemas.microsoft.com/office/drawing/2014/main" id="{7C6D1FC8-5A3F-49CA-8F29-FD41683A147D}"/>
              </a:ext>
            </a:extLst>
          </p:cNvPr>
          <p:cNvSpPr txBox="1"/>
          <p:nvPr/>
        </p:nvSpPr>
        <p:spPr>
          <a:xfrm>
            <a:off x="2239045" y="5374770"/>
            <a:ext cx="39550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cs typeface="Helvetica"/>
              </a:rPr>
              <a:t>Alejandro García	</a:t>
            </a:r>
            <a:endParaRPr lang="es-ES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CuadroTexto 7">
            <a:extLst>
              <a:ext uri="{FF2B5EF4-FFF2-40B4-BE49-F238E27FC236}">
                <a16:creationId xmlns:a16="http://schemas.microsoft.com/office/drawing/2014/main" id="{123DE42F-1404-4F57-AD6E-540079B88E0D}"/>
              </a:ext>
            </a:extLst>
          </p:cNvPr>
          <p:cNvSpPr txBox="1"/>
          <p:nvPr/>
        </p:nvSpPr>
        <p:spPr>
          <a:xfrm>
            <a:off x="2210936" y="5710440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1600" i="1" strike="sngStrike" dirty="0">
                <a:solidFill>
                  <a:schemeClr val="bg1"/>
                </a:solidFill>
                <a:latin typeface="Helvetica"/>
                <a:cs typeface="Helvetica"/>
              </a:rPr>
              <a:t>SRE</a:t>
            </a:r>
            <a:r>
              <a:rPr lang="es-ES" sz="1600" i="1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s-ES" sz="1600" i="1" dirty="0" err="1">
                <a:solidFill>
                  <a:schemeClr val="bg1"/>
                </a:solidFill>
                <a:latin typeface="Helvetica"/>
                <a:cs typeface="Helvetica"/>
              </a:rPr>
              <a:t>Developer</a:t>
            </a:r>
            <a:r>
              <a:rPr lang="es-ES" sz="1600" i="1" dirty="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ea typeface="+mn-ea"/>
                <a:cs typeface="Helvetica"/>
              </a:rPr>
              <a:t>en Analyticalways</a:t>
            </a:r>
            <a:endParaRPr kumimoji="0" lang="es-ES" sz="16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BE94F0A1-A6BF-467F-829B-D4C480671B6F}"/>
              </a:ext>
            </a:extLst>
          </p:cNvPr>
          <p:cNvSpPr txBox="1"/>
          <p:nvPr/>
        </p:nvSpPr>
        <p:spPr>
          <a:xfrm>
            <a:off x="2239045" y="6066272"/>
            <a:ext cx="39550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dirty="0">
                <a:solidFill>
                  <a:schemeClr val="bg1"/>
                </a:solidFill>
                <a:latin typeface="Helvetica"/>
                <a:cs typeface="Helvetica"/>
              </a:rPr>
              <a:t>@alexmiravet</a:t>
            </a:r>
            <a:endParaRPr lang="es-ES" sz="1600" i="1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.NET for Apache Spark</a:t>
            </a:r>
            <a:endParaRPr lang="en-US" dirty="0"/>
          </a:p>
        </p:txBody>
      </p:sp>
      <p:pic>
        <p:nvPicPr>
          <p:cNvPr id="14" name="Picture 13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1B0BEE54-A5EF-4EFD-934F-DA3A140E3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0B41C-2619-4F9B-99B3-5D32D218845A}"/>
              </a:ext>
            </a:extLst>
          </p:cNvPr>
          <p:cNvSpPr txBox="1"/>
          <p:nvPr/>
        </p:nvSpPr>
        <p:spPr>
          <a:xfrm>
            <a:off x="838200" y="1298053"/>
            <a:ext cx="5257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dotnet new console --output ConsoleApp1 --framework netcoreapp3.1</a:t>
            </a:r>
          </a:p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cd ConsoleApp1</a:t>
            </a:r>
          </a:p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dotnet add package </a:t>
            </a:r>
            <a:r>
              <a:rPr lang="en-US" sz="1200" dirty="0" err="1">
                <a:latin typeface="Ubuntu Mono" panose="020B0509030602030204" pitchFamily="49" charset="0"/>
              </a:rPr>
              <a:t>Microsoft.Spark</a:t>
            </a:r>
            <a:endParaRPr lang="en-US" sz="1200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536D5-0ECB-4A24-9B7D-92F6BD21F583}"/>
              </a:ext>
            </a:extLst>
          </p:cNvPr>
          <p:cNvSpPr txBox="1"/>
          <p:nvPr/>
        </p:nvSpPr>
        <p:spPr>
          <a:xfrm>
            <a:off x="838201" y="2221383"/>
            <a:ext cx="52578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using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Microsoft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Spark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Sql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using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= 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Microsoft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Spark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Sql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Functions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;</a:t>
            </a:r>
          </a:p>
          <a:p>
            <a:pPr marL="0" indent="0">
              <a:buNone/>
            </a:pPr>
            <a:b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namespace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ConsoleApp1</a:t>
            </a:r>
            <a:endParaRPr lang="en-US" sz="11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267F99"/>
                </a:solidFill>
                <a:effectLst/>
                <a:latin typeface="Ubuntu Mono" panose="020B0509030602030204" pitchFamily="49" charset="0"/>
              </a:rPr>
              <a:t>Program</a:t>
            </a:r>
            <a:endParaRPr lang="en-US" sz="11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static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void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Main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string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[]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args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spark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SparkSession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Builder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GetOrCreate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100" b="0" dirty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df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spark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Read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Parquet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args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[</a:t>
            </a:r>
            <a:r>
              <a:rPr lang="en-US" sz="1100" b="0" dirty="0">
                <a:solidFill>
                  <a:srgbClr val="098658"/>
                </a:solidFill>
                <a:effectLst/>
                <a:latin typeface="Ubuntu Mono" panose="020B0509030602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</a:t>
            </a:r>
            <a:r>
              <a:rPr lang="en-US" sz="1100" b="0" dirty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df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=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df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GroupBy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Col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PointOfSaleId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)))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Agg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   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"*"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Alias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"count"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   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Min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Col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"Date"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Alias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min_date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),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   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Max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Col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"Date"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Alias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max_date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OrderBy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Col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"count"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).</a:t>
            </a:r>
            <a:r>
              <a:rPr lang="en-US" sz="1100" b="0" dirty="0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Desc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())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    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WithColumnRenamed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PointOfSaleId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 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point_of_sale_id</a:t>
            </a:r>
            <a:r>
              <a:rPr lang="en-US" sz="11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    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df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.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Ubuntu Mono" panose="020B0509030602030204" pitchFamily="49" charset="0"/>
              </a:rPr>
              <a:t>Show</a:t>
            </a: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}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}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7FACD6-3636-4254-B4B9-91BB6572034E}"/>
              </a:ext>
            </a:extLst>
          </p:cNvPr>
          <p:cNvSpPr txBox="1"/>
          <p:nvPr/>
        </p:nvSpPr>
        <p:spPr>
          <a:xfrm>
            <a:off x="6032619" y="2221383"/>
            <a:ext cx="51053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dotnet build</a:t>
            </a:r>
          </a:p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spark-submit --class </a:t>
            </a:r>
            <a:r>
              <a:rPr lang="en-US" sz="1200" dirty="0" err="1">
                <a:latin typeface="Ubuntu Mono" panose="020B0509030602030204" pitchFamily="49" charset="0"/>
              </a:rPr>
              <a:t>org.apache.spark.deploy.dotnet.DotnetRunner</a:t>
            </a:r>
            <a:r>
              <a:rPr lang="en-US" sz="1200" dirty="0">
                <a:latin typeface="Ubuntu Mono" panose="020B0509030602030204" pitchFamily="49" charset="0"/>
              </a:rPr>
              <a:t> bin\Debug\netcoreapp3.1\microsoft-spark-3-1_2.12-2.0.0.jar dotnet bin\Debug\netcoreapp3.1\ConsoleApp1.dll "C:\Users\azureuser\netcoreconf\daily_stock"</a:t>
            </a:r>
          </a:p>
        </p:txBody>
      </p:sp>
    </p:spTree>
    <p:extLst>
      <p:ext uri="{BB962C8B-B14F-4D97-AF65-F5344CB8AC3E}">
        <p14:creationId xmlns:p14="http://schemas.microsoft.com/office/powerpoint/2010/main" val="250361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Databricks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7D900-31AB-4F32-9A47-EC5C17818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6280447" cy="195024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pip install </a:t>
            </a:r>
            <a:r>
              <a:rPr lang="en-US" sz="1200" dirty="0" err="1">
                <a:latin typeface="Ubuntu Mono" panose="020B0509030602030204" pitchFamily="49" charset="0"/>
              </a:rPr>
              <a:t>databricks</a:t>
            </a:r>
            <a:r>
              <a:rPr lang="en-US" sz="1200" dirty="0">
                <a:latin typeface="Ubuntu Mono" panose="020B0509030602030204" pitchFamily="49" charset="0"/>
              </a:rPr>
              <a:t>-cli</a:t>
            </a:r>
          </a:p>
          <a:p>
            <a:pPr marL="0" indent="0">
              <a:buNone/>
            </a:pPr>
            <a:r>
              <a:rPr lang="en-US" sz="1200" dirty="0" err="1">
                <a:latin typeface="Ubuntu Mono" panose="020B0509030602030204" pitchFamily="49" charset="0"/>
              </a:rPr>
              <a:t>databricks</a:t>
            </a:r>
            <a:r>
              <a:rPr lang="en-US" sz="1200" dirty="0">
                <a:latin typeface="Ubuntu Mono" panose="020B0509030602030204" pitchFamily="49" charset="0"/>
              </a:rPr>
              <a:t> configure --token</a:t>
            </a:r>
          </a:p>
          <a:p>
            <a:pPr marL="0" indent="0">
              <a:buNone/>
            </a:pPr>
            <a:r>
              <a:rPr lang="en-US" sz="1200" dirty="0">
                <a:latin typeface="Ubuntu Mono" panose="020B0509030602030204" pitchFamily="49" charset="0"/>
              </a:rPr>
              <a:t>cat C:\Users\azureuser\.databrickscfg</a:t>
            </a:r>
          </a:p>
          <a:p>
            <a:pPr marL="0" indent="0">
              <a:buNone/>
            </a:pPr>
            <a:r>
              <a:rPr lang="en-US" sz="1200" dirty="0" err="1">
                <a:latin typeface="Ubuntu Mono" panose="020B0509030602030204" pitchFamily="49" charset="0"/>
              </a:rPr>
              <a:t>databricks</a:t>
            </a:r>
            <a:r>
              <a:rPr lang="en-US" sz="1200" dirty="0">
                <a:latin typeface="Ubuntu Mono" panose="020B0509030602030204" pitchFamily="49" charset="0"/>
              </a:rPr>
              <a:t> fs cp databricks\db-init.sh </a:t>
            </a:r>
            <a:r>
              <a:rPr lang="en-US" sz="1200" dirty="0" err="1">
                <a:latin typeface="Ubuntu Mono" panose="020B0509030602030204" pitchFamily="49" charset="0"/>
              </a:rPr>
              <a:t>dbfs</a:t>
            </a:r>
            <a:r>
              <a:rPr lang="en-US" sz="1200" dirty="0">
                <a:latin typeface="Ubuntu Mono" panose="020B0509030602030204" pitchFamily="49" charset="0"/>
              </a:rPr>
              <a:t>:/spark-dotnet/db-init.sh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Ubuntu Mono" panose="020B0509030602030204" pitchFamily="49" charset="0"/>
              </a:rPr>
              <a:t># DOTNET_SPARK_RELEASE=https://github.com/dotnet/spark/releases/download/v2.0.0/Microsoft.Spark.Worker.netcoreapp3.1.linux-x64-2.0.0.tar.gz</a:t>
            </a:r>
          </a:p>
          <a:p>
            <a:pPr marL="0" indent="0">
              <a:buNone/>
            </a:pPr>
            <a:r>
              <a:rPr lang="en-US" sz="1200" dirty="0" err="1">
                <a:latin typeface="Ubuntu Mono" panose="020B0509030602030204" pitchFamily="49" charset="0"/>
              </a:rPr>
              <a:t>databricks</a:t>
            </a:r>
            <a:r>
              <a:rPr lang="en-US" sz="1200" dirty="0">
                <a:latin typeface="Ubuntu Mono" panose="020B0509030602030204" pitchFamily="49" charset="0"/>
              </a:rPr>
              <a:t> fs cp databricks\install-workers.sh </a:t>
            </a:r>
            <a:r>
              <a:rPr lang="en-US" sz="1200" dirty="0" err="1">
                <a:latin typeface="Ubuntu Mono" panose="020B0509030602030204" pitchFamily="49" charset="0"/>
              </a:rPr>
              <a:t>dbfs</a:t>
            </a:r>
            <a:r>
              <a:rPr lang="en-US" sz="1200" dirty="0">
                <a:latin typeface="Ubuntu Mono" panose="020B0509030602030204" pitchFamily="49" charset="0"/>
              </a:rPr>
              <a:t>:/spark-dotnet/install-worker.sh</a:t>
            </a:r>
            <a:endParaRPr lang="en-US" sz="12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B1B23-9046-424D-AFB3-337FCD637F71}"/>
              </a:ext>
            </a:extLst>
          </p:cNvPr>
          <p:cNvSpPr txBox="1"/>
          <p:nvPr/>
        </p:nvSpPr>
        <p:spPr>
          <a:xfrm>
            <a:off x="838200" y="3609703"/>
            <a:ext cx="9818406" cy="13849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latin typeface="Ubuntu Mono" panose="020B0509030602030204" pitchFamily="49" charset="0"/>
              </a:rPr>
              <a:t>&gt; dotnet publish --configuration Release --framework netcoreapp3.1 --runtime ubuntu.16.04-x64</a:t>
            </a:r>
          </a:p>
          <a:p>
            <a:r>
              <a:rPr lang="en-US" sz="1400" dirty="0">
                <a:latin typeface="Ubuntu Mono" panose="020B0509030602030204" pitchFamily="49" charset="0"/>
              </a:rPr>
              <a:t>&gt; Compress-Archive -Path .\bin\Release\netcoreapp3.1\ubuntu.16.04-x64\publish\* -</a:t>
            </a:r>
            <a:r>
              <a:rPr lang="en-US" sz="1400" dirty="0" err="1">
                <a:latin typeface="Ubuntu Mono" panose="020B0509030602030204" pitchFamily="49" charset="0"/>
              </a:rPr>
              <a:t>DestinationPath</a:t>
            </a:r>
            <a:r>
              <a:rPr lang="en-US" sz="1400" dirty="0">
                <a:latin typeface="Ubuntu Mono" panose="020B0509030602030204" pitchFamily="49" charset="0"/>
              </a:rPr>
              <a:t> .\</a:t>
            </a:r>
            <a:r>
              <a:rPr lang="en-US" sz="1400" dirty="0" err="1">
                <a:latin typeface="Ubuntu Mono" panose="020B0509030602030204" pitchFamily="49" charset="0"/>
              </a:rPr>
              <a:t>databricks</a:t>
            </a:r>
            <a:r>
              <a:rPr lang="en-US" sz="1400" dirty="0">
                <a:latin typeface="Ubuntu Mono" panose="020B0509030602030204" pitchFamily="49" charset="0"/>
              </a:rPr>
              <a:t>\publish.zip -Force</a:t>
            </a:r>
          </a:p>
          <a:p>
            <a:r>
              <a:rPr lang="en-US" sz="1400" dirty="0">
                <a:latin typeface="Ubuntu Mono" panose="020B0509030602030204" pitchFamily="49" charset="0"/>
              </a:rPr>
              <a:t>&gt; </a:t>
            </a:r>
            <a:r>
              <a:rPr lang="en-US" sz="1400" dirty="0" err="1">
                <a:latin typeface="Ubuntu Mono" panose="020B0509030602030204" pitchFamily="49" charset="0"/>
              </a:rPr>
              <a:t>databricks</a:t>
            </a:r>
            <a:r>
              <a:rPr lang="en-US" sz="1400" dirty="0">
                <a:latin typeface="Ubuntu Mono" panose="020B0509030602030204" pitchFamily="49" charset="0"/>
              </a:rPr>
              <a:t> fs cp --overwrite .\</a:t>
            </a:r>
            <a:r>
              <a:rPr lang="en-US" sz="1400" dirty="0" err="1">
                <a:latin typeface="Ubuntu Mono" panose="020B0509030602030204" pitchFamily="49" charset="0"/>
              </a:rPr>
              <a:t>databricks</a:t>
            </a:r>
            <a:r>
              <a:rPr lang="en-US" sz="1400" dirty="0">
                <a:latin typeface="Ubuntu Mono" panose="020B0509030602030204" pitchFamily="49" charset="0"/>
              </a:rPr>
              <a:t>\publish.zip </a:t>
            </a:r>
            <a:r>
              <a:rPr lang="en-US" sz="1400" dirty="0" err="1">
                <a:latin typeface="Ubuntu Mono" panose="020B0509030602030204" pitchFamily="49" charset="0"/>
              </a:rPr>
              <a:t>dbfs</a:t>
            </a:r>
            <a:r>
              <a:rPr lang="en-US" sz="1400" dirty="0">
                <a:latin typeface="Ubuntu Mono" panose="020B0509030602030204" pitchFamily="49" charset="0"/>
              </a:rPr>
              <a:t>:/spark-dotnet/publish.zip</a:t>
            </a:r>
          </a:p>
          <a:p>
            <a:r>
              <a:rPr lang="en-US" sz="1400" dirty="0">
                <a:latin typeface="Ubuntu Mono" panose="020B0509030602030204" pitchFamily="49" charset="0"/>
              </a:rPr>
              <a:t>&gt; </a:t>
            </a:r>
            <a:r>
              <a:rPr lang="en-US" sz="1400" dirty="0" err="1">
                <a:latin typeface="Ubuntu Mono" panose="020B0509030602030204" pitchFamily="49" charset="0"/>
              </a:rPr>
              <a:t>databricks</a:t>
            </a:r>
            <a:r>
              <a:rPr lang="en-US" sz="1400" dirty="0">
                <a:latin typeface="Ubuntu Mono" panose="020B0509030602030204" pitchFamily="49" charset="0"/>
              </a:rPr>
              <a:t> fs cp --overwrite bin\Release\netcoreapp3.1\ubuntu.16.04-x64\microsoft-spark-3-1_2.12-2.0.0.jar </a:t>
            </a:r>
            <a:r>
              <a:rPr lang="en-US" sz="1400" dirty="0" err="1">
                <a:latin typeface="Ubuntu Mono" panose="020B0509030602030204" pitchFamily="49" charset="0"/>
              </a:rPr>
              <a:t>dbfs</a:t>
            </a:r>
            <a:r>
              <a:rPr lang="en-US" sz="1400" dirty="0">
                <a:latin typeface="Ubuntu Mono" panose="020B0509030602030204" pitchFamily="49" charset="0"/>
              </a:rPr>
              <a:t>:/spark-dotnet/microsoft-spark-3-1_2.12-2.0.0.jar</a:t>
            </a:r>
          </a:p>
        </p:txBody>
      </p:sp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FD981B5-967F-4DB4-B4A6-2DBAD137F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09" y="3892447"/>
            <a:ext cx="1038582" cy="819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7FEF1-3518-41AB-B3AE-8FFD76E2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48" y="1651895"/>
            <a:ext cx="4016752" cy="1596402"/>
          </a:xfrm>
          <a:prstGeom prst="rect">
            <a:avLst/>
          </a:prstGeom>
        </p:spPr>
      </p:pic>
      <p:pic>
        <p:nvPicPr>
          <p:cNvPr id="7" name="Picture 6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93D6E3E9-8DAD-4618-BB29-187CEFE82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Databricks – </a:t>
            </a:r>
            <a:r>
              <a:rPr lang="es-ES" dirty="0" err="1">
                <a:cs typeface="Calibri Light"/>
              </a:rPr>
              <a:t>Spark</a:t>
            </a:r>
            <a:r>
              <a:rPr lang="es-ES" dirty="0">
                <a:cs typeface="Calibri Light"/>
              </a:rPr>
              <a:t> </a:t>
            </a:r>
            <a:r>
              <a:rPr lang="es-ES" dirty="0" err="1">
                <a:cs typeface="Calibri Light"/>
              </a:rPr>
              <a:t>Submit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74B30-9EAD-4816-AD88-564BC5122572}"/>
              </a:ext>
            </a:extLst>
          </p:cNvPr>
          <p:cNvSpPr txBox="1"/>
          <p:nvPr/>
        </p:nvSpPr>
        <p:spPr>
          <a:xfrm>
            <a:off x="838200" y="1298053"/>
            <a:ext cx="105156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https://docs.microsoft.com/en-us/dotnet/spark/how-to-guides/databricks-deploy-methods#deploy-using-spark-submit</a:t>
            </a:r>
            <a:endParaRPr lang="en-US" dirty="0"/>
          </a:p>
          <a:p>
            <a:r>
              <a:rPr lang="en-US" sz="1600" dirty="0">
                <a:latin typeface="Ubuntu Mono" panose="020B0509030602030204" pitchFamily="49" charset="0"/>
              </a:rPr>
              <a:t>["--class","</a:t>
            </a:r>
            <a:r>
              <a:rPr lang="en-US" sz="1600" dirty="0" err="1">
                <a:latin typeface="Ubuntu Mono" panose="020B0509030602030204" pitchFamily="49" charset="0"/>
              </a:rPr>
              <a:t>org.apache.spark.deploy.dotnet.DotnetRunner</a:t>
            </a:r>
            <a:r>
              <a:rPr lang="en-US" sz="1600" dirty="0">
                <a:latin typeface="Ubuntu Mono" panose="020B0509030602030204" pitchFamily="49" charset="0"/>
              </a:rPr>
              <a:t>","/</a:t>
            </a:r>
            <a:r>
              <a:rPr lang="en-US" sz="1600" dirty="0" err="1">
                <a:latin typeface="Ubuntu Mono" panose="020B0509030602030204" pitchFamily="49" charset="0"/>
              </a:rPr>
              <a:t>dbfs</a:t>
            </a:r>
            <a:r>
              <a:rPr lang="en-US" sz="1600" dirty="0">
                <a:latin typeface="Ubuntu Mono" panose="020B0509030602030204" pitchFamily="49" charset="0"/>
              </a:rPr>
              <a:t>/spark-dotnet/microsoft-spark-3-1_2.12-2.0.0.jar","/</a:t>
            </a:r>
            <a:r>
              <a:rPr lang="en-US" sz="1600" dirty="0" err="1">
                <a:latin typeface="Ubuntu Mono" panose="020B0509030602030204" pitchFamily="49" charset="0"/>
              </a:rPr>
              <a:t>dbfs</a:t>
            </a:r>
            <a:r>
              <a:rPr lang="en-US" sz="1600" dirty="0">
                <a:latin typeface="Ubuntu Mono" panose="020B0509030602030204" pitchFamily="49" charset="0"/>
              </a:rPr>
              <a:t>/spark-dotnet/publish.zip","ConsoleApp1","/</a:t>
            </a:r>
            <a:r>
              <a:rPr lang="en-US" sz="1600" dirty="0" err="1">
                <a:latin typeface="Ubuntu Mono" panose="020B0509030602030204" pitchFamily="49" charset="0"/>
              </a:rPr>
              <a:t>mnt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 err="1">
                <a:latin typeface="Ubuntu Mono" panose="020B0509030602030204" pitchFamily="49" charset="0"/>
              </a:rPr>
              <a:t>netcoreconf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 err="1">
                <a:latin typeface="Ubuntu Mono" panose="020B0509030602030204" pitchFamily="49" charset="0"/>
              </a:rPr>
              <a:t>daily_stock</a:t>
            </a:r>
            <a:r>
              <a:rPr lang="en-US" sz="1600" dirty="0">
                <a:latin typeface="Ubuntu Mono" panose="020B0509030602030204" pitchFamily="49" charset="0"/>
              </a:rPr>
              <a:t>"]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5CE57-8628-4B37-B064-35E17A0B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470" y="2867713"/>
            <a:ext cx="4597060" cy="297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0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Databricks – JAR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74B30-9EAD-4816-AD88-564BC5122572}"/>
              </a:ext>
            </a:extLst>
          </p:cNvPr>
          <p:cNvSpPr txBox="1"/>
          <p:nvPr/>
        </p:nvSpPr>
        <p:spPr>
          <a:xfrm>
            <a:off x="838200" y="1298053"/>
            <a:ext cx="105156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https://docs.microsoft.com/en-us/dotnet/spark/how-to-guides/databricks-deploy-methods#deploy-using-set-jar</a:t>
            </a:r>
            <a:endParaRPr lang="en-US" dirty="0"/>
          </a:p>
          <a:p>
            <a:r>
              <a:rPr lang="en-US" sz="1600" dirty="0">
                <a:latin typeface="Ubuntu Mono" panose="020B0509030602030204" pitchFamily="49" charset="0"/>
              </a:rPr>
              <a:t>["/</a:t>
            </a:r>
            <a:r>
              <a:rPr lang="en-US" sz="1600" dirty="0" err="1">
                <a:latin typeface="Ubuntu Mono" panose="020B0509030602030204" pitchFamily="49" charset="0"/>
              </a:rPr>
              <a:t>dbfs</a:t>
            </a:r>
            <a:r>
              <a:rPr lang="en-US" sz="1600" dirty="0">
                <a:latin typeface="Ubuntu Mono" panose="020B0509030602030204" pitchFamily="49" charset="0"/>
              </a:rPr>
              <a:t>/spark-dotnet/publish.zip","ConsoleApp1","/</a:t>
            </a:r>
            <a:r>
              <a:rPr lang="en-US" sz="1600" dirty="0" err="1">
                <a:latin typeface="Ubuntu Mono" panose="020B0509030602030204" pitchFamily="49" charset="0"/>
              </a:rPr>
              <a:t>mnt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 err="1">
                <a:latin typeface="Ubuntu Mono" panose="020B0509030602030204" pitchFamily="49" charset="0"/>
              </a:rPr>
              <a:t>netcoreconf</a:t>
            </a:r>
            <a:r>
              <a:rPr lang="en-US" sz="1600" dirty="0">
                <a:latin typeface="Ubuntu Mono" panose="020B0509030602030204" pitchFamily="49" charset="0"/>
              </a:rPr>
              <a:t>/</a:t>
            </a:r>
            <a:r>
              <a:rPr lang="en-US" sz="1600" dirty="0" err="1">
                <a:latin typeface="Ubuntu Mono" panose="020B0509030602030204" pitchFamily="49" charset="0"/>
              </a:rPr>
              <a:t>daily_stock</a:t>
            </a:r>
            <a:r>
              <a:rPr lang="en-US" sz="1600" dirty="0">
                <a:latin typeface="Ubuntu Mono" panose="020B0509030602030204" pitchFamily="49" charset="0"/>
              </a:rPr>
              <a:t>"]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38A755-96EB-48F0-8AEF-133D8536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88" y="2480201"/>
            <a:ext cx="4240823" cy="3593209"/>
          </a:xfrm>
          <a:prstGeom prst="rect">
            <a:avLst/>
          </a:prstGeom>
        </p:spPr>
      </p:pic>
      <p:pic>
        <p:nvPicPr>
          <p:cNvPr id="5" name="Picture 4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5C6AB30-2EED-49A3-96B7-42FE27458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Databricks </a:t>
            </a:r>
            <a:r>
              <a:rPr lang="es-ES" dirty="0" err="1">
                <a:cs typeface="Calibri Light"/>
              </a:rPr>
              <a:t>Connect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74B30-9EAD-4816-AD88-564BC5122572}"/>
              </a:ext>
            </a:extLst>
          </p:cNvPr>
          <p:cNvSpPr txBox="1"/>
          <p:nvPr/>
        </p:nvSpPr>
        <p:spPr>
          <a:xfrm>
            <a:off x="838200" y="1298053"/>
            <a:ext cx="10515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https://docs.microsoft.com/es-es/azure/databricks/dev-tools/databricks-connect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0000"/>
                </a:solidFill>
                <a:effectLst/>
              </a:rPr>
              <a:t>8.1 (includes Apache Spark 3.1.1, Scala 2.12)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Ubuntu Mono" panose="020B0509030602030204" pitchFamily="49" charset="0"/>
              </a:rPr>
              <a:t>mkdir</a:t>
            </a:r>
            <a:r>
              <a:rPr lang="en-US" dirty="0">
                <a:latin typeface="Ubuntu Mono" panose="020B0509030602030204" pitchFamily="49" charset="0"/>
              </a:rPr>
              <a:t> </a:t>
            </a:r>
            <a:r>
              <a:rPr lang="en-US" dirty="0" err="1">
                <a:latin typeface="Ubuntu Mono" panose="020B0509030602030204" pitchFamily="49" charset="0"/>
              </a:rPr>
              <a:t>databricks</a:t>
            </a:r>
            <a:r>
              <a:rPr lang="en-US" dirty="0">
                <a:latin typeface="Ubuntu Mono" panose="020B0509030602030204" pitchFamily="49" charset="0"/>
              </a:rPr>
              <a:t>-connect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cd </a:t>
            </a:r>
            <a:r>
              <a:rPr lang="en-US" dirty="0" err="1">
                <a:latin typeface="Ubuntu Mono" panose="020B0509030602030204" pitchFamily="49" charset="0"/>
              </a:rPr>
              <a:t>databricks</a:t>
            </a:r>
            <a:r>
              <a:rPr lang="en-US" dirty="0">
                <a:latin typeface="Ubuntu Mono" panose="020B0509030602030204" pitchFamily="49" charset="0"/>
              </a:rPr>
              <a:t>-connect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python -m </a:t>
            </a:r>
            <a:r>
              <a:rPr lang="en-US" dirty="0" err="1">
                <a:latin typeface="Ubuntu Mono" panose="020B0509030602030204" pitchFamily="49" charset="0"/>
              </a:rPr>
              <a:t>venv</a:t>
            </a:r>
            <a:r>
              <a:rPr lang="en-US" dirty="0">
                <a:latin typeface="Ubuntu Mono" panose="020B0509030602030204" pitchFamily="49" charset="0"/>
              </a:rPr>
              <a:t> env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env\Scripts\activate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pip install </a:t>
            </a:r>
            <a:r>
              <a:rPr lang="en-US" dirty="0" err="1">
                <a:latin typeface="Ubuntu Mono" panose="020B0509030602030204" pitchFamily="49" charset="0"/>
              </a:rPr>
              <a:t>databricks</a:t>
            </a:r>
            <a:r>
              <a:rPr lang="en-US" dirty="0">
                <a:latin typeface="Ubuntu Mono" panose="020B0509030602030204" pitchFamily="49" charset="0"/>
              </a:rPr>
              <a:t>-connect</a:t>
            </a:r>
          </a:p>
          <a:p>
            <a:pPr marL="0" indent="0">
              <a:buNone/>
            </a:pPr>
            <a:r>
              <a:rPr lang="en-US" dirty="0" err="1">
                <a:latin typeface="Ubuntu Mono" panose="020B0509030602030204" pitchFamily="49" charset="0"/>
              </a:rPr>
              <a:t>databricks</a:t>
            </a:r>
            <a:r>
              <a:rPr lang="en-US" dirty="0">
                <a:latin typeface="Ubuntu Mono" panose="020B0509030602030204" pitchFamily="49" charset="0"/>
              </a:rPr>
              <a:t>-connect configure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cat C:\Users\azureuser\.databricks-connect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set SPARK_HOME=</a:t>
            </a:r>
          </a:p>
          <a:p>
            <a:pPr marL="0" indent="0">
              <a:buNone/>
            </a:pPr>
            <a:r>
              <a:rPr lang="en-US" dirty="0">
                <a:latin typeface="Ubuntu Mono" panose="020B0509030602030204" pitchFamily="49" charset="0"/>
              </a:rPr>
              <a:t>set PYSPARK_PYTHON=python</a:t>
            </a:r>
          </a:p>
          <a:p>
            <a:pPr marL="0" indent="0">
              <a:buNone/>
            </a:pPr>
            <a:r>
              <a:rPr lang="en-US" dirty="0" err="1">
                <a:latin typeface="Ubuntu Mono" panose="020B0509030602030204" pitchFamily="49" charset="0"/>
              </a:rPr>
              <a:t>databricks</a:t>
            </a:r>
            <a:r>
              <a:rPr lang="en-US" dirty="0">
                <a:latin typeface="Ubuntu Mono" panose="020B0509030602030204" pitchFamily="49" charset="0"/>
              </a:rPr>
              <a:t>-connect test</a:t>
            </a:r>
          </a:p>
        </p:txBody>
      </p:sp>
    </p:spTree>
    <p:extLst>
      <p:ext uri="{BB962C8B-B14F-4D97-AF65-F5344CB8AC3E}">
        <p14:creationId xmlns:p14="http://schemas.microsoft.com/office/powerpoint/2010/main" val="156889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45DD8-08B3-4A29-8399-9E90CFDF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Databricks </a:t>
            </a:r>
            <a:r>
              <a:rPr lang="es-ES" dirty="0" err="1"/>
              <a:t>Connect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E8007-A5A4-448A-9B36-CDEEEFD6FEEF}"/>
              </a:ext>
            </a:extLst>
          </p:cNvPr>
          <p:cNvSpPr txBox="1"/>
          <p:nvPr/>
        </p:nvSpPr>
        <p:spPr>
          <a:xfrm>
            <a:off x="838200" y="1298053"/>
            <a:ext cx="10515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...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spark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dbfs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:/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mnt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netcoreconf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daily_stock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 ...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python main.py</a:t>
            </a: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AA71AE-89BA-4AD0-9EBD-F1E19269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72972"/>
            <a:ext cx="10515600" cy="12861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</a:rPr>
              <a:t>spark-submit --class </a:t>
            </a:r>
            <a:r>
              <a:rPr lang="en-US" sz="2000" dirty="0" err="1">
                <a:latin typeface="Ubuntu Mono" panose="020B0509030602030204" pitchFamily="49" charset="0"/>
              </a:rPr>
              <a:t>org.apache.spark.deploy.dotnet.DotnetRunner</a:t>
            </a:r>
            <a:r>
              <a:rPr lang="en-US" sz="2000" dirty="0">
                <a:latin typeface="Ubuntu Mono" panose="020B0509030602030204" pitchFamily="49" charset="0"/>
              </a:rPr>
              <a:t> ..\ConsoleApp1\bin\Debug\netcoreapp3.1\microsoft-spark-3-1_2.12-2.0.0.jar dotnet ..\ConsoleApp1\bin\Debug\netcoreapp3.1\ConsoleApp1.dll "/</a:t>
            </a:r>
            <a:r>
              <a:rPr lang="en-US" sz="2000" dirty="0" err="1">
                <a:latin typeface="Ubuntu Mono" panose="020B0509030602030204" pitchFamily="49" charset="0"/>
              </a:rPr>
              <a:t>mnt</a:t>
            </a:r>
            <a:r>
              <a:rPr lang="en-US" sz="2000" dirty="0">
                <a:latin typeface="Ubuntu Mono" panose="020B0509030602030204" pitchFamily="49" charset="0"/>
              </a:rPr>
              <a:t>/</a:t>
            </a:r>
            <a:r>
              <a:rPr lang="en-US" sz="2000" dirty="0" err="1">
                <a:latin typeface="Ubuntu Mono" panose="020B0509030602030204" pitchFamily="49" charset="0"/>
              </a:rPr>
              <a:t>netcoreconf</a:t>
            </a:r>
            <a:r>
              <a:rPr lang="en-US" sz="2000" dirty="0">
                <a:latin typeface="Ubuntu Mono" panose="020B0509030602030204" pitchFamily="49" charset="0"/>
              </a:rPr>
              <a:t>/</a:t>
            </a:r>
            <a:r>
              <a:rPr lang="en-US" sz="2000" dirty="0" err="1">
                <a:latin typeface="Ubuntu Mono" panose="020B0509030602030204" pitchFamily="49" charset="0"/>
              </a:rPr>
              <a:t>daily_stock</a:t>
            </a:r>
            <a:r>
              <a:rPr lang="en-US" sz="2000" dirty="0">
                <a:latin typeface="Ubuntu Mono" panose="020B0509030602030204" pitchFamily="49" charset="0"/>
              </a:rPr>
              <a:t>"</a:t>
            </a:r>
          </a:p>
        </p:txBody>
      </p:sp>
      <p:pic>
        <p:nvPicPr>
          <p:cNvPr id="7" name="Picture 6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9C2DA723-4593-48FA-BA1D-D6076FD1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C6C-7492-45B4-9F45-31CA92CE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Databricks </a:t>
            </a:r>
            <a:r>
              <a:rPr lang="es-ES" dirty="0" err="1"/>
              <a:t>Connect</a:t>
            </a:r>
            <a:r>
              <a:rPr lang="es-ES" dirty="0"/>
              <a:t> + ASP.NET Core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47C168-BEBE-4770-89E1-B91F42DEB855}"/>
              </a:ext>
            </a:extLst>
          </p:cNvPr>
          <p:cNvSpPr txBox="1"/>
          <p:nvPr/>
        </p:nvSpPr>
        <p:spPr>
          <a:xfrm>
            <a:off x="838200" y="5544807"/>
            <a:ext cx="80579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spark-submit --class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org.apache.spark.deploy.dotnet.DotnetRunner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 WebApplication1\bin\Debug\netcoreapp3.1\microsoft-spark-3-1_2.12-2.0.0.jar dotnet WebApplication1\bin\Debug\netcoreapp3.1\WebApplication1.dll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B35CD3-748C-4B66-8C4E-18A0FCDBCF0E}"/>
              </a:ext>
            </a:extLst>
          </p:cNvPr>
          <p:cNvSpPr txBox="1"/>
          <p:nvPr/>
        </p:nvSpPr>
        <p:spPr>
          <a:xfrm>
            <a:off x="838200" y="1298053"/>
            <a:ext cx="878507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HttpGet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]</a:t>
            </a:r>
          </a:p>
          <a:p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public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IEnumerable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DailyStock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 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spark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SparkSession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Builder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GetOrCreate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df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spark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Read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Parquet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"/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mnt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netcoreconf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daily_stock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df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df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GroupBy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PointOfSaleId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Agg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Count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"*"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Alias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"count"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Min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"Date"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Alias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min_date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Max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"Date"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Alias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max_date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OrderBy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Col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"count"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sz="1050" b="0" dirty="0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Desc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WithColumnRenamed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PointOfSaleId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point_of_sale_id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rows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df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Collect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result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List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DailyStock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foreach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row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in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rows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result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new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 err="1">
                <a:solidFill>
                  <a:srgbClr val="267F99"/>
                </a:solidFill>
                <a:effectLst/>
                <a:latin typeface="Fira Code" panose="020B0809050000020004" pitchFamily="49" charset="0"/>
              </a:rPr>
              <a:t>DailyStock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{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PointOfSaleId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row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GetAs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 err="1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point_of_sale_id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Count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= </a:t>
            </a:r>
            <a:r>
              <a:rPr lang="en-US" sz="1050" b="0" dirty="0" err="1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row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.</a:t>
            </a:r>
            <a:r>
              <a:rPr lang="en-US" sz="1050" b="0" dirty="0" err="1">
                <a:solidFill>
                  <a:srgbClr val="795E26"/>
                </a:solidFill>
                <a:effectLst/>
                <a:latin typeface="Fira Code" panose="020B0809050000020004" pitchFamily="49" charset="0"/>
              </a:rPr>
              <a:t>GetAs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sz="1050" b="0" dirty="0">
                <a:solidFill>
                  <a:srgbClr val="0000FF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&gt;(</a:t>
            </a:r>
            <a:r>
              <a:rPr lang="en-US" sz="1050" b="0" dirty="0">
                <a:solidFill>
                  <a:srgbClr val="A31515"/>
                </a:solidFill>
                <a:effectLst/>
                <a:latin typeface="Fira Code" panose="020B0809050000020004" pitchFamily="49" charset="0"/>
              </a:rPr>
              <a:t>"count"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    });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sz="1050" b="0" dirty="0">
                <a:solidFill>
                  <a:srgbClr val="AF00DB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sz="1050" b="0" dirty="0">
                <a:solidFill>
                  <a:srgbClr val="001080"/>
                </a:solidFill>
                <a:effectLst/>
                <a:latin typeface="Fira Code" panose="020B0809050000020004" pitchFamily="49" charset="0"/>
              </a:rPr>
              <a:t>result</a:t>
            </a:r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;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094F727-DE90-42B4-9667-B3D86F34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C6C-7492-45B4-9F45-31CA92CE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ODBC</a:t>
            </a:r>
            <a:endParaRPr lang="en-US" dirty="0"/>
          </a:p>
        </p:txBody>
      </p:sp>
      <p:pic>
        <p:nvPicPr>
          <p:cNvPr id="10" name="Picture 9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0094F727-DE90-42B4-9667-B3D86F34B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9F3876B-AEDD-48A8-9DA8-0E9D0503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7" y="1828800"/>
            <a:ext cx="1077912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8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DC6C-7492-45B4-9F45-31CA92CE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ODBC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112C62-BF56-4A42-B70A-AFD11E1B8871}"/>
              </a:ext>
            </a:extLst>
          </p:cNvPr>
          <p:cNvSpPr txBox="1"/>
          <p:nvPr/>
        </p:nvSpPr>
        <p:spPr>
          <a:xfrm>
            <a:off x="838200" y="1298053"/>
            <a:ext cx="1051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hlinkClick r:id="rId2"/>
              </a:rPr>
              <a:t>https://docs.databricks.com/integrations/bi/jdbc-odbc-bi.html</a:t>
            </a:r>
            <a:endParaRPr lang="en-US" sz="20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3"/>
              </a:rPr>
              <a:t>https://databricks.com/spark/odbc-drivers-download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42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1957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Thank´s</a:t>
            </a:r>
            <a:endParaRPr kumimoji="0" lang="en-US" sz="7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More information: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Visit</a:t>
            </a:r>
            <a:r>
              <a:rPr lang="en-US" sz="20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¿De qué vamos a hablar?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7D900-31AB-4F32-9A47-EC5C1781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  <a:latin typeface="Ubuntu Mono" panose="020B0509030602030204" pitchFamily="49" charset="0"/>
              </a:rPr>
              <a:t>Instalación de Spark en local</a:t>
            </a:r>
            <a:endParaRPr lang="en-US" sz="28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es-ES" dirty="0" err="1">
                <a:cs typeface="Calibri Light"/>
              </a:rPr>
              <a:t>PySpark</a:t>
            </a:r>
            <a:r>
              <a:rPr lang="es-ES" dirty="0">
                <a:cs typeface="Calibri Light"/>
              </a:rPr>
              <a:t> en local y en Databricks</a:t>
            </a:r>
          </a:p>
          <a:p>
            <a:r>
              <a:rPr lang="es-ES" dirty="0">
                <a:cs typeface="Calibri Light"/>
              </a:rPr>
              <a:t>.NET for Apache Spark en local y en Databricks</a:t>
            </a:r>
          </a:p>
          <a:p>
            <a:r>
              <a:rPr lang="es-ES" dirty="0">
                <a:cs typeface="Calibri Light"/>
              </a:rPr>
              <a:t>ASP.NET usando Databricks</a:t>
            </a:r>
          </a:p>
          <a:p>
            <a:r>
              <a:rPr lang="es-ES" dirty="0">
                <a:cs typeface="Calibri Light"/>
              </a:rPr>
              <a:t>ASP.NET usando ODBC de Databricks</a:t>
            </a:r>
          </a:p>
          <a:p>
            <a:endParaRPr lang="en-US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Python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7D900-31AB-4F32-9A47-EC5C1781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https://www.panicoenlaxbox.com/post/install-spark-on-windows/</a:t>
            </a:r>
            <a:endParaRPr lang="en-US" sz="28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en-US" dirty="0">
                <a:latin typeface="Ubuntu Mono" panose="020B0509030602030204" pitchFamily="49" charset="0"/>
              </a:rPr>
              <a:t>spark-shell</a:t>
            </a:r>
          </a:p>
          <a:p>
            <a:r>
              <a:rPr lang="en-US" dirty="0" err="1">
                <a:latin typeface="Ubuntu Mono" panose="020B0509030602030204" pitchFamily="49" charset="0"/>
              </a:rPr>
              <a:t>pyspark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14" name="Picture 13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1B0BEE54-A5EF-4EFD-934F-DA3A140E3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Python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A275D6-6A8A-4F82-AC81-C910EA093777}"/>
              </a:ext>
            </a:extLst>
          </p:cNvPr>
          <p:cNvSpPr txBox="1">
            <a:spLocks/>
          </p:cNvSpPr>
          <p:nvPr/>
        </p:nvSpPr>
        <p:spPr>
          <a:xfrm>
            <a:off x="6096000" y="1298053"/>
            <a:ext cx="5257800" cy="4770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solidFill>
                  <a:srgbClr val="AF00DB"/>
                </a:solidFill>
                <a:latin typeface="Ubuntu Mono" panose="020B05090306020302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pyspark.sql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>
                <a:solidFill>
                  <a:srgbClr val="AF00DB"/>
                </a:solidFill>
                <a:latin typeface="Ubuntu Mono" panose="020B0509030602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SparkSession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b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spark = 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SparkSession.builder.getOrCreate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df = 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spark.read.parquet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 err="1">
                <a:solidFill>
                  <a:srgbClr val="0000FF"/>
                </a:solidFill>
                <a:latin typeface="Ubuntu Mono" panose="020B0509030602030204" pitchFamily="49" charset="0"/>
              </a:rPr>
              <a:t>r</a:t>
            </a:r>
            <a:r>
              <a:rPr lang="en-US" sz="1000" dirty="0" err="1">
                <a:solidFill>
                  <a:srgbClr val="811F3F"/>
                </a:solidFill>
                <a:latin typeface="Ubuntu Mono" panose="020B0509030602030204" pitchFamily="49" charset="0"/>
              </a:rPr>
              <a:t>"C</a:t>
            </a:r>
            <a:r>
              <a:rPr lang="en-US" sz="1000" dirty="0">
                <a:solidFill>
                  <a:srgbClr val="811F3F"/>
                </a:solidFill>
                <a:latin typeface="Ubuntu Mono" panose="020B0509030602030204" pitchFamily="49" charset="0"/>
              </a:rPr>
              <a:t>:</a:t>
            </a:r>
            <a:r>
              <a:rPr lang="en-US" sz="1000" dirty="0">
                <a:solidFill>
                  <a:srgbClr val="EE0000"/>
                </a:solidFill>
                <a:latin typeface="Ubuntu Mono" panose="020B0509030602030204" pitchFamily="49" charset="0"/>
              </a:rPr>
              <a:t>\U</a:t>
            </a:r>
            <a:r>
              <a:rPr lang="en-US" sz="1000" dirty="0">
                <a:solidFill>
                  <a:srgbClr val="811F3F"/>
                </a:solidFill>
                <a:latin typeface="Ubuntu Mono" panose="020B0509030602030204" pitchFamily="49" charset="0"/>
              </a:rPr>
              <a:t>sers</a:t>
            </a:r>
            <a:r>
              <a:rPr lang="en-US" sz="1000" dirty="0">
                <a:solidFill>
                  <a:srgbClr val="EE0000"/>
                </a:solidFill>
                <a:latin typeface="Ubuntu Mono" panose="020B0509030602030204" pitchFamily="49" charset="0"/>
              </a:rPr>
              <a:t>\a</a:t>
            </a:r>
            <a:r>
              <a:rPr lang="en-US" sz="1000" dirty="0">
                <a:solidFill>
                  <a:srgbClr val="811F3F"/>
                </a:solidFill>
                <a:latin typeface="Ubuntu Mono" panose="020B0509030602030204" pitchFamily="49" charset="0"/>
              </a:rPr>
              <a:t>zureuser</a:t>
            </a:r>
            <a:r>
              <a:rPr lang="en-US" sz="1000" dirty="0">
                <a:solidFill>
                  <a:srgbClr val="EE0000"/>
                </a:solidFill>
                <a:latin typeface="Ubuntu Mono" panose="020B0509030602030204" pitchFamily="49" charset="0"/>
              </a:rPr>
              <a:t>\n</a:t>
            </a:r>
            <a:r>
              <a:rPr lang="en-US" sz="1000" dirty="0">
                <a:solidFill>
                  <a:srgbClr val="811F3F"/>
                </a:solidFill>
                <a:latin typeface="Ubuntu Mono" panose="020B0509030602030204" pitchFamily="49" charset="0"/>
              </a:rPr>
              <a:t>etcoreconf\daily_stock"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df.createOrReplaceTempView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daily_stock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spark.sql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"""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SELECT 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point_of_sale_id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COUNT(*) AS count,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MIN(Date)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min_date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MAX(Date)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max_date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FROM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daily_stock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GROUP BY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ORDER BY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count DESC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"""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).show()</a:t>
            </a:r>
            <a:b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endParaRPr lang="en-US" sz="1000" dirty="0">
              <a:latin typeface="Ubuntu Mono" panose="020B050903060203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37E82A-4E6E-48DA-BECB-43BE2FE4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727" y="4183350"/>
            <a:ext cx="3840196" cy="162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3C891D-3D32-4245-94F8-2FF7D42AAB99}"/>
              </a:ext>
            </a:extLst>
          </p:cNvPr>
          <p:cNvSpPr txBox="1">
            <a:spLocks/>
          </p:cNvSpPr>
          <p:nvPr/>
        </p:nvSpPr>
        <p:spPr>
          <a:xfrm>
            <a:off x="838200" y="1406881"/>
            <a:ext cx="5257800" cy="4770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000" dirty="0">
              <a:latin typeface="Ubuntu Mono" panose="020B0509030602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DDBAD-FB01-4232-BEC4-0B780FAA54EE}"/>
              </a:ext>
            </a:extLst>
          </p:cNvPr>
          <p:cNvSpPr txBox="1"/>
          <p:nvPr/>
        </p:nvSpPr>
        <p:spPr>
          <a:xfrm>
            <a:off x="838200" y="1298053"/>
            <a:ext cx="5257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pyspark.sql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SparkSession</a:t>
            </a:r>
            <a:endParaRPr lang="en-US" sz="1000" b="0" dirty="0">
              <a:solidFill>
                <a:srgbClr val="000000"/>
              </a:solidFill>
              <a:effectLst/>
              <a:latin typeface="Ubuntu Mono" panose="020B05090306020302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pyspark.sql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functions </a:t>
            </a:r>
            <a:r>
              <a:rPr lang="en-US" sz="1000" b="0" dirty="0">
                <a:solidFill>
                  <a:srgbClr val="AF00DB"/>
                </a:solidFill>
                <a:effectLst/>
                <a:latin typeface="Ubuntu Mono" panose="020B0509030602030204" pitchFamily="49" charset="0"/>
              </a:rPr>
              <a:t>as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F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spark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SparkSession.builder.getOrCreate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df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spark.read.parquet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r</a:t>
            </a:r>
            <a:r>
              <a:rPr lang="en-US" sz="1000" b="0" dirty="0" err="1">
                <a:solidFill>
                  <a:srgbClr val="811F3F"/>
                </a:solidFill>
                <a:effectLst/>
                <a:latin typeface="Ubuntu Mono" panose="020B0509030602030204" pitchFamily="49" charset="0"/>
              </a:rPr>
              <a:t>"C</a:t>
            </a:r>
            <a:r>
              <a:rPr lang="en-US" sz="1000" b="0" dirty="0">
                <a:solidFill>
                  <a:srgbClr val="811F3F"/>
                </a:solidFill>
                <a:effectLst/>
                <a:latin typeface="Ubuntu Mono" panose="020B0509030602030204" pitchFamily="49" charset="0"/>
              </a:rPr>
              <a:t>:</a:t>
            </a:r>
            <a:r>
              <a:rPr lang="en-US" sz="1000" b="0" dirty="0">
                <a:solidFill>
                  <a:srgbClr val="EE0000"/>
                </a:solidFill>
                <a:effectLst/>
                <a:latin typeface="Ubuntu Mono" panose="020B0509030602030204" pitchFamily="49" charset="0"/>
              </a:rPr>
              <a:t>\U</a:t>
            </a:r>
            <a:r>
              <a:rPr lang="en-US" sz="1000" b="0" dirty="0">
                <a:solidFill>
                  <a:srgbClr val="811F3F"/>
                </a:solidFill>
                <a:effectLst/>
                <a:latin typeface="Ubuntu Mono" panose="020B0509030602030204" pitchFamily="49" charset="0"/>
              </a:rPr>
              <a:t>sers</a:t>
            </a:r>
            <a:r>
              <a:rPr lang="en-US" sz="1000" b="0" dirty="0">
                <a:solidFill>
                  <a:srgbClr val="EE0000"/>
                </a:solidFill>
                <a:effectLst/>
                <a:latin typeface="Ubuntu Mono" panose="020B0509030602030204" pitchFamily="49" charset="0"/>
              </a:rPr>
              <a:t>\a</a:t>
            </a:r>
            <a:r>
              <a:rPr lang="en-US" sz="1000" b="0" dirty="0">
                <a:solidFill>
                  <a:srgbClr val="811F3F"/>
                </a:solidFill>
                <a:effectLst/>
                <a:latin typeface="Ubuntu Mono" panose="020B0509030602030204" pitchFamily="49" charset="0"/>
              </a:rPr>
              <a:t>zureuser</a:t>
            </a:r>
            <a:r>
              <a:rPr lang="en-US" sz="1000" b="0" dirty="0">
                <a:solidFill>
                  <a:srgbClr val="EE0000"/>
                </a:solidFill>
                <a:effectLst/>
                <a:latin typeface="Ubuntu Mono" panose="020B0509030602030204" pitchFamily="49" charset="0"/>
              </a:rPr>
              <a:t>\n</a:t>
            </a:r>
            <a:r>
              <a:rPr lang="en-US" sz="1000" b="0" dirty="0">
                <a:solidFill>
                  <a:srgbClr val="811F3F"/>
                </a:solidFill>
                <a:effectLst/>
                <a:latin typeface="Ubuntu Mono" panose="020B0509030602030204" pitchFamily="49" charset="0"/>
              </a:rPr>
              <a:t>etcoreconf\daily_stock"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df = (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df.groupBy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F.col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PointOfSaleId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agg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F.count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"*"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).alias(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"count"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F.min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F.col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"Date"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)).alias(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min_date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F.max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F.col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"Date"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)).alias(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max_date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orderBy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"count"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 </a:t>
            </a:r>
            <a:r>
              <a:rPr lang="en-US" sz="1000" b="0" dirty="0">
                <a:solidFill>
                  <a:srgbClr val="001080"/>
                </a:solidFill>
                <a:effectLst/>
                <a:latin typeface="Ubuntu Mono" panose="020B0509030602030204" pitchFamily="49" charset="0"/>
              </a:rPr>
              <a:t>ascending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Ubuntu Mono" panose="020B0509030602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    .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withColumnRenamed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PointOfSaleId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point_of_sale_id</a:t>
            </a:r>
            <a:r>
              <a:rPr lang="en-US" sz="1000" b="0" dirty="0">
                <a:solidFill>
                  <a:srgbClr val="A31515"/>
                </a:solidFill>
                <a:effectLst/>
                <a:latin typeface="Ubuntu Mono" panose="020B0509030602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df.show</a:t>
            </a:r>
            <a:r>
              <a:rPr lang="en-US" sz="1000" b="0" dirty="0">
                <a:solidFill>
                  <a:srgbClr val="000000"/>
                </a:solidFill>
                <a:effectLst/>
                <a:latin typeface="Ubuntu Mono" panose="020B0509030602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8428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32C1-CA0F-4255-932B-F4236B63D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python -m </a:t>
            </a:r>
            <a:r>
              <a:rPr lang="en-US" sz="2000" dirty="0" err="1">
                <a:latin typeface="Ubuntu Mono" panose="020B0509030602030204" pitchFamily="49" charset="0"/>
                <a:ea typeface="Fira Code" panose="020B0809050000020004" pitchFamily="49" charset="0"/>
              </a:rPr>
              <a:t>venv</a:t>
            </a: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 env</a:t>
            </a:r>
          </a:p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env\Scripts\activate</a:t>
            </a:r>
          </a:p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pip install </a:t>
            </a:r>
            <a:r>
              <a:rPr lang="en-US" sz="2000" dirty="0" err="1">
                <a:latin typeface="Ubuntu Mono" panose="020B0509030602030204" pitchFamily="49" charset="0"/>
                <a:ea typeface="Fira Code" panose="020B0809050000020004" pitchFamily="49" charset="0"/>
              </a:rPr>
              <a:t>pyspark</a:t>
            </a:r>
            <a:endParaRPr lang="en-US" sz="2000" dirty="0">
              <a:latin typeface="Ubuntu Mono" panose="020B0509030602030204" pitchFamily="49" charset="0"/>
              <a:ea typeface="Fira Code" panose="020B080905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python main.py</a:t>
            </a:r>
          </a:p>
          <a:p>
            <a:pPr marL="0" indent="0">
              <a:buNone/>
            </a:pPr>
            <a:r>
              <a:rPr lang="en-US" sz="2000" dirty="0">
                <a:latin typeface="Ubuntu Mono" panose="020B0509030602030204" pitchFamily="49" charset="0"/>
                <a:ea typeface="Fira Code" panose="020B0809050000020004" pitchFamily="49" charset="0"/>
              </a:rPr>
              <a:t>python main2.py</a:t>
            </a:r>
          </a:p>
        </p:txBody>
      </p:sp>
      <p:pic>
        <p:nvPicPr>
          <p:cNvPr id="4" name="Picture 3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E2CF1F10-5084-4748-94A1-8B4EA500E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ADLS Gen2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CDEFA9-3B05-415C-9A9E-90495AF0A26A}"/>
              </a:ext>
            </a:extLst>
          </p:cNvPr>
          <p:cNvSpPr txBox="1">
            <a:spLocks/>
          </p:cNvSpPr>
          <p:nvPr/>
        </p:nvSpPr>
        <p:spPr>
          <a:xfrm>
            <a:off x="5504688" y="1314236"/>
            <a:ext cx="6620256" cy="500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# When you mount object storage, every cluster in the Databricks workspace will have access and it will persist between cluster reboots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service_principal_application_id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"YOUR_APPLICATION_ID"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service_principal_tenant_id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"YOUR_TENANT_ID"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service_principal_secret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"YOUR_SECRET"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# Service principal needs storage blob data contributor role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extra_configs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fs.azure.account.auth.type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"OAuth"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fs.azure.account.oauth.provider.type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"org.apache.hadoop.fs.azurebfs.oauth2.ClientCredsTokenProvider"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"fs.azure.account.oauth2.client.id"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service_principal_application_id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"fs.azure.account.oauth2.client.secret"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service_principal_secret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"fs.azure.account.oauth2.client.endpoint"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f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"https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://login.microsoftonline.com/{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service_principal_tenant_id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}/oauth2/token"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fs.azure.createRemoteFileSystemDuringInitialization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: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"true“ 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storage_account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stnetcoreconf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container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source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f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"abfss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://{container}@{storage_account}.dfs.core.windows.net/"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mount_point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"/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mnt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/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 </a:t>
            </a: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# </a:t>
            </a:r>
            <a:r>
              <a:rPr lang="en-US" sz="900" dirty="0" err="1">
                <a:solidFill>
                  <a:srgbClr val="008000"/>
                </a:solidFill>
                <a:latin typeface="Ubuntu Mono" panose="020B0509030602030204" pitchFamily="49" charset="0"/>
              </a:rPr>
              <a:t>mnt</a:t>
            </a: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/ by convention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dbutils.fs.mount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source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=source, </a:t>
            </a: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mount_point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mount_point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 </a:t>
            </a: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extra_configs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extra_configs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display(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spark.read.parquet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"/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mnt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/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/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daily_stock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))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9D37BD-7770-42D6-89F2-3546CE9E798C}"/>
              </a:ext>
            </a:extLst>
          </p:cNvPr>
          <p:cNvSpPr txBox="1">
            <a:spLocks/>
          </p:cNvSpPr>
          <p:nvPr/>
        </p:nvSpPr>
        <p:spPr>
          <a:xfrm>
            <a:off x="493776" y="1355008"/>
            <a:ext cx="4727448" cy="50011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# You can configure your current spark session to allow access to a storage </a:t>
            </a:r>
            <a:b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</a:br>
            <a:r>
              <a:rPr lang="en-US" sz="900" dirty="0">
                <a:solidFill>
                  <a:srgbClr val="008000"/>
                </a:solidFill>
                <a:latin typeface="Ubuntu Mono" panose="020B0509030602030204" pitchFamily="49" charset="0"/>
              </a:rPr>
              <a:t>account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storage_account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stnetcoreconf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900" dirty="0" err="1">
                <a:solidFill>
                  <a:srgbClr val="0000FF"/>
                </a:solidFill>
                <a:latin typeface="Ubuntu Mono" panose="020B0509030602030204" pitchFamily="49" charset="0"/>
              </a:rPr>
              <a:t>storage_account_access_key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"YOUR_STORAGE_ACCESS_KEY"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spark.conf.set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f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"fs.azure.account.key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.{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storage_account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}.dfs.core.windows.net"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,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storage_account_access_key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container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directory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daily_stock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endParaRPr lang="en-US" sz="9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None/>
            </a:pPr>
            <a:r>
              <a:rPr lang="en-US" sz="900" dirty="0">
                <a:solidFill>
                  <a:srgbClr val="0000FF"/>
                </a:solidFill>
                <a:latin typeface="Ubuntu Mono" panose="020B0509030602030204" pitchFamily="49" charset="0"/>
              </a:rPr>
              <a:t>df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spark.read.parquet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Ubuntu Mono" panose="020B0509030602030204" pitchFamily="49" charset="0"/>
              </a:rPr>
              <a:t>f</a:t>
            </a:r>
            <a:r>
              <a:rPr lang="en-US" sz="900" dirty="0" err="1">
                <a:solidFill>
                  <a:srgbClr val="A31515"/>
                </a:solidFill>
                <a:latin typeface="Ubuntu Mono" panose="020B0509030602030204" pitchFamily="49" charset="0"/>
              </a:rPr>
              <a:t>"abfss</a:t>
            </a:r>
            <a:r>
              <a:rPr lang="en-US" sz="900" dirty="0">
                <a:solidFill>
                  <a:srgbClr val="A31515"/>
                </a:solidFill>
                <a:latin typeface="Ubuntu Mono" panose="020B0509030602030204" pitchFamily="49" charset="0"/>
              </a:rPr>
              <a:t>://{container}@{storage_account}.dfs.core.windows.net/{directory}"</a:t>
            </a: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Ubuntu Mono" panose="020B0509030602030204" pitchFamily="49" charset="0"/>
              </a:rPr>
              <a:t>display(df)</a:t>
            </a:r>
          </a:p>
        </p:txBody>
      </p:sp>
    </p:spTree>
    <p:extLst>
      <p:ext uri="{BB962C8B-B14F-4D97-AF65-F5344CB8AC3E}">
        <p14:creationId xmlns:p14="http://schemas.microsoft.com/office/powerpoint/2010/main" val="23099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2C93-7EB8-41F3-8FB8-B11E5B1F7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ADLS Gen2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0B2BD-A9FB-435E-9B50-F2F5280CDECC}"/>
              </a:ext>
            </a:extLst>
          </p:cNvPr>
          <p:cNvSpPr txBox="1">
            <a:spLocks/>
          </p:cNvSpPr>
          <p:nvPr/>
        </p:nvSpPr>
        <p:spPr>
          <a:xfrm>
            <a:off x="838199" y="1298052"/>
            <a:ext cx="3203961" cy="47438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%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sql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 CREATE DATABASE IF NOT EXISTS 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netcoreconf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%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sql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 USE 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netcoreconf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%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sql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 CREATE TABLE IF NOT EXISTS 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daily_stock</a:t>
            </a:r>
            <a:endParaRPr lang="en-US" sz="1100" dirty="0">
              <a:latin typeface="Ubuntu Mono" panose="020B05090306020302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USING PARQUET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LOCATION '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dbfs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:/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mnt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netcoreconf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daily_stock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';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%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sql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 SELECT * FROM </a:t>
            </a:r>
            <a:r>
              <a:rPr lang="en-US" sz="1100" dirty="0" err="1">
                <a:latin typeface="Ubuntu Mono" panose="020B0509030602030204" pitchFamily="49" charset="0"/>
                <a:cs typeface="Courier New" panose="02070309020205020404" pitchFamily="49" charset="0"/>
              </a:rPr>
              <a:t>daily_stock</a:t>
            </a:r>
            <a:r>
              <a:rPr lang="en-US" sz="1100" dirty="0">
                <a:latin typeface="Ubuntu Mono" panose="020B05090306020302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33608C-B080-4475-9588-64DFB8000A5E}"/>
              </a:ext>
            </a:extLst>
          </p:cNvPr>
          <p:cNvSpPr txBox="1">
            <a:spLocks/>
          </p:cNvSpPr>
          <p:nvPr/>
        </p:nvSpPr>
        <p:spPr>
          <a:xfrm>
            <a:off x="4042161" y="1298051"/>
            <a:ext cx="7311639" cy="474382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F00DB"/>
                </a:solidFill>
                <a:latin typeface="Ubuntu Mono" panose="020B05090306020302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pyspark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sql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>
                <a:solidFill>
                  <a:srgbClr val="AF00DB"/>
                </a:solidFill>
                <a:latin typeface="Ubuntu Mono" panose="020B05090306020302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>
                <a:solidFill>
                  <a:srgbClr val="267F99"/>
                </a:solidFill>
                <a:latin typeface="Ubuntu Mono" panose="020B0509030602030204" pitchFamily="49" charset="0"/>
              </a:rPr>
              <a:t>functions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>
                <a:solidFill>
                  <a:srgbClr val="AF00DB"/>
                </a:solidFill>
                <a:latin typeface="Ubuntu Mono" panose="020B05090306020302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</a:t>
            </a:r>
            <a:r>
              <a:rPr lang="en-US" sz="1000" dirty="0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sz="1000" dirty="0">
                <a:solidFill>
                  <a:srgbClr val="001080"/>
                </a:solidFill>
                <a:latin typeface="Ubuntu Mono" panose="020B0509030602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= 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spark.read.parquet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"/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mnt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/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/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daily_stock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001080"/>
                </a:solidFill>
                <a:latin typeface="Ubuntu Mono" panose="020B0509030602030204" pitchFamily="49" charset="0"/>
              </a:rPr>
              <a:t>df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= (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001080"/>
                </a:solidFill>
                <a:latin typeface="Ubuntu Mono" panose="020B0509030602030204" pitchFamily="49" charset="0"/>
              </a:rPr>
              <a:t>df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.groupBy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col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   .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agg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count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"*"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).</a:t>
            </a:r>
            <a:r>
              <a:rPr lang="en-US" sz="1000" dirty="0">
                <a:solidFill>
                  <a:srgbClr val="795E26"/>
                </a:solidFill>
                <a:latin typeface="Ubuntu Mono" panose="020B0509030602030204" pitchFamily="49" charset="0"/>
              </a:rPr>
              <a:t>alias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), 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min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col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"Date"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)).</a:t>
            </a:r>
            <a:r>
              <a:rPr lang="en-US" sz="1000" dirty="0">
                <a:solidFill>
                  <a:srgbClr val="795E26"/>
                </a:solidFill>
                <a:latin typeface="Ubuntu Mono" panose="020B0509030602030204" pitchFamily="49" charset="0"/>
              </a:rPr>
              <a:t>alias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min_date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), 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max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 err="1">
                <a:solidFill>
                  <a:srgbClr val="267F99"/>
                </a:solidFill>
                <a:latin typeface="Ubuntu Mono" panose="020B0509030602030204" pitchFamily="49" charset="0"/>
              </a:rPr>
              <a:t>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</a:t>
            </a:r>
            <a:r>
              <a:rPr lang="en-US" sz="1000" dirty="0" err="1">
                <a:solidFill>
                  <a:srgbClr val="795E26"/>
                </a:solidFill>
                <a:latin typeface="Ubuntu Mono" panose="020B0509030602030204" pitchFamily="49" charset="0"/>
              </a:rPr>
              <a:t>col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"Date"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)).</a:t>
            </a:r>
            <a:r>
              <a:rPr lang="en-US" sz="1000" dirty="0">
                <a:solidFill>
                  <a:srgbClr val="795E26"/>
                </a:solidFill>
                <a:latin typeface="Ubuntu Mono" panose="020B0509030602030204" pitchFamily="49" charset="0"/>
              </a:rPr>
              <a:t>alias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max_date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   .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orderBy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"count"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, </a:t>
            </a:r>
            <a:r>
              <a:rPr lang="en-US" sz="1000" dirty="0">
                <a:solidFill>
                  <a:srgbClr val="001080"/>
                </a:solidFill>
                <a:latin typeface="Ubuntu Mono" panose="020B0509030602030204" pitchFamily="49" charset="0"/>
              </a:rPr>
              <a:t>ascending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Ubuntu Mono" panose="020B0509030602030204" pitchFamily="49" charset="0"/>
              </a:rPr>
              <a:t>False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    .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withColumnRenamed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, 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point_of_sale_id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 err="1">
                <a:solidFill>
                  <a:srgbClr val="001080"/>
                </a:solidFill>
                <a:latin typeface="Ubuntu Mono" panose="020B0509030602030204" pitchFamily="49" charset="0"/>
              </a:rPr>
              <a:t>df</a:t>
            </a: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.show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sz="1000" dirty="0" err="1">
                <a:solidFill>
                  <a:srgbClr val="000000"/>
                </a:solidFill>
                <a:latin typeface="Ubuntu Mono" panose="020B0509030602030204" pitchFamily="49" charset="0"/>
              </a:rPr>
              <a:t>spark.sql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"""SELECT 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point_of_sale_id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COUNT(*) AS count,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MIN(Date)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min_date</a:t>
            </a: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,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MAX(Date) AS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max_date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FROM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netcoreconf.daily_stock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GROUP BY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</a:t>
            </a:r>
            <a:r>
              <a:rPr lang="en-US" sz="1000" dirty="0" err="1">
                <a:solidFill>
                  <a:srgbClr val="A31515"/>
                </a:solidFill>
                <a:latin typeface="Ubuntu Mono" panose="020B0509030602030204" pitchFamily="49" charset="0"/>
              </a:rPr>
              <a:t>PointOfSaleId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ORDER BY</a:t>
            </a:r>
            <a:endParaRPr lang="en-US" sz="10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solidFill>
                  <a:srgbClr val="A31515"/>
                </a:solidFill>
                <a:latin typeface="Ubuntu Mono" panose="020B0509030602030204" pitchFamily="49" charset="0"/>
              </a:rPr>
              <a:t>    count DESC"""</a:t>
            </a:r>
            <a:r>
              <a:rPr lang="en-US" sz="1000" dirty="0">
                <a:solidFill>
                  <a:srgbClr val="000000"/>
                </a:solidFill>
                <a:latin typeface="Ubuntu Mono" panose="020B0509030602030204" pitchFamily="49" charset="0"/>
              </a:rPr>
              <a:t>).show()</a:t>
            </a:r>
          </a:p>
        </p:txBody>
      </p:sp>
      <p:pic>
        <p:nvPicPr>
          <p:cNvPr id="5" name="Picture 4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6162394B-0A0A-49D4-A7C0-6DD4EEF8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319" y="5254250"/>
            <a:ext cx="2768481" cy="11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9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19037-BD03-4AF0-9212-2637303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.NET for Apache Spark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7D900-31AB-4F32-9A47-EC5C17818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Core 3.1</a:t>
            </a:r>
          </a:p>
          <a:p>
            <a:r>
              <a:rPr lang="en-US" dirty="0">
                <a:hlinkClick r:id="rId2"/>
              </a:rPr>
              <a:t>https://github.com/dotnet/spark/releases/download/v2.0.0/Microsoft.Spark.Worker.net461.win-x64-2.0.0.zip</a:t>
            </a:r>
            <a:r>
              <a:rPr lang="en-US" dirty="0"/>
              <a:t> </a:t>
            </a:r>
          </a:p>
          <a:p>
            <a:r>
              <a:rPr lang="en-US" dirty="0"/>
              <a:t>DOTNET_WORKER_DIR</a:t>
            </a:r>
          </a:p>
          <a:p>
            <a:pPr lvl="1"/>
            <a:r>
              <a:rPr lang="en-US" dirty="0"/>
              <a:t>C:\Microsoft.Spark.Worker-2.0.0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6860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2389</Words>
  <Application>Microsoft Office PowerPoint</Application>
  <PresentationFormat>Widescreen</PresentationFormat>
  <Paragraphs>225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Consolas</vt:lpstr>
      <vt:lpstr>Fira Code</vt:lpstr>
      <vt:lpstr>Helvetica</vt:lpstr>
      <vt:lpstr>Segoe UI</vt:lpstr>
      <vt:lpstr>Trebuchet MS</vt:lpstr>
      <vt:lpstr>Ubuntu Mono</vt:lpstr>
      <vt:lpstr>Tema de Office</vt:lpstr>
      <vt:lpstr>PowerPoint Presentation</vt:lpstr>
      <vt:lpstr>PowerPoint Presentation</vt:lpstr>
      <vt:lpstr>¿De qué vamos a hablar?</vt:lpstr>
      <vt:lpstr>Python</vt:lpstr>
      <vt:lpstr>Python</vt:lpstr>
      <vt:lpstr>Python</vt:lpstr>
      <vt:lpstr>ADLS Gen2</vt:lpstr>
      <vt:lpstr>ADLS Gen2</vt:lpstr>
      <vt:lpstr>.NET for Apache Spark</vt:lpstr>
      <vt:lpstr>.NET for Apache Spark</vt:lpstr>
      <vt:lpstr>Databricks</vt:lpstr>
      <vt:lpstr>Databricks – Spark Submit</vt:lpstr>
      <vt:lpstr>Databricks – JAR</vt:lpstr>
      <vt:lpstr>Databricks Connect</vt:lpstr>
      <vt:lpstr>Databricks Connect</vt:lpstr>
      <vt:lpstr>Databricks Connect + ASP.NET Core</vt:lpstr>
      <vt:lpstr>ODBC</vt:lpstr>
      <vt:lpstr>ODBC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Sergio León González</cp:lastModifiedBy>
  <cp:revision>80</cp:revision>
  <dcterms:created xsi:type="dcterms:W3CDTF">2018-11-16T16:29:33Z</dcterms:created>
  <dcterms:modified xsi:type="dcterms:W3CDTF">2021-09-30T15:30:15Z</dcterms:modified>
</cp:coreProperties>
</file>